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2" r:id="rId17"/>
    <p:sldId id="271" r:id="rId18"/>
    <p:sldId id="28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nWXQgJSOVUjdJFm/ASjnmTvqN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C929B0-911C-4368-A648-41242BC0439A}">
  <a:tblStyle styleId="{77C929B0-911C-4368-A648-41242BC0439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0" name="Google Shape;2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5219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802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0" name="Google Shape;35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" name="Google Shape;3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4" name="Google Shape;38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4"/>
          <p:cNvPicPr preferRelativeResize="0"/>
          <p:nvPr/>
        </p:nvPicPr>
        <p:blipFill rotWithShape="1">
          <a:blip r:embed="rId2">
            <a:alphaModFix/>
          </a:blip>
          <a:srcRect l="18431" t="12611"/>
          <a:stretch/>
        </p:blipFill>
        <p:spPr>
          <a:xfrm>
            <a:off x="0" y="-2"/>
            <a:ext cx="5281020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4"/>
          <p:cNvPicPr preferRelativeResize="0"/>
          <p:nvPr/>
        </p:nvPicPr>
        <p:blipFill rotWithShape="1">
          <a:blip r:embed="rId3">
            <a:alphaModFix/>
          </a:blip>
          <a:srcRect r="27701" b="23388"/>
          <a:stretch/>
        </p:blipFill>
        <p:spPr>
          <a:xfrm>
            <a:off x="4542584" y="1540708"/>
            <a:ext cx="7649416" cy="531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4"/>
          <p:cNvPicPr preferRelativeResize="0"/>
          <p:nvPr/>
        </p:nvPicPr>
        <p:blipFill rotWithShape="1">
          <a:blip r:embed="rId4">
            <a:alphaModFix/>
          </a:blip>
          <a:srcRect t="45385" r="50000"/>
          <a:stretch/>
        </p:blipFill>
        <p:spPr>
          <a:xfrm>
            <a:off x="9012730" y="-1"/>
            <a:ext cx="3179270" cy="1540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4"/>
          <p:cNvPicPr preferRelativeResize="0"/>
          <p:nvPr/>
        </p:nvPicPr>
        <p:blipFill rotWithShape="1">
          <a:blip r:embed="rId2">
            <a:alphaModFix/>
          </a:blip>
          <a:srcRect l="70956"/>
          <a:stretch/>
        </p:blipFill>
        <p:spPr>
          <a:xfrm>
            <a:off x="0" y="4889049"/>
            <a:ext cx="1252548" cy="26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4"/>
          <p:cNvPicPr preferRelativeResize="0"/>
          <p:nvPr/>
        </p:nvPicPr>
        <p:blipFill rotWithShape="1">
          <a:blip r:embed="rId5">
            <a:alphaModFix/>
          </a:blip>
          <a:srcRect l="17782" t="1243" r="5317" b="2617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9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220038">
            <a:off x="5085834" y="316902"/>
            <a:ext cx="2020333" cy="109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20038">
            <a:off x="4897470" y="398001"/>
            <a:ext cx="2020333" cy="109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5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rot="10800000">
            <a:off x="0" y="5597874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5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rot="10800000" flipH="1">
            <a:off x="10210801" y="5597874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5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5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>
            <a:off x="10210801" y="1219"/>
            <a:ext cx="1981199" cy="126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6"/>
          <p:cNvPicPr preferRelativeResize="0"/>
          <p:nvPr/>
        </p:nvPicPr>
        <p:blipFill rotWithShape="1">
          <a:blip r:embed="rId2">
            <a:alphaModFix/>
          </a:blip>
          <a:srcRect l="41714" t="46779"/>
          <a:stretch/>
        </p:blipFill>
        <p:spPr>
          <a:xfrm>
            <a:off x="0" y="-1"/>
            <a:ext cx="3268584" cy="161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6"/>
          <p:cNvPicPr preferRelativeResize="0"/>
          <p:nvPr/>
        </p:nvPicPr>
        <p:blipFill rotWithShape="1">
          <a:blip r:embed="rId3">
            <a:alphaModFix/>
          </a:blip>
          <a:srcRect t="14714" r="31350" b="14322"/>
          <a:stretch/>
        </p:blipFill>
        <p:spPr>
          <a:xfrm>
            <a:off x="6565767" y="0"/>
            <a:ext cx="562623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6"/>
          <p:cNvPicPr preferRelativeResize="0"/>
          <p:nvPr/>
        </p:nvPicPr>
        <p:blipFill rotWithShape="1">
          <a:blip r:embed="rId4">
            <a:alphaModFix/>
          </a:blip>
          <a:srcRect t="24772" r="23372"/>
          <a:stretch/>
        </p:blipFill>
        <p:spPr>
          <a:xfrm>
            <a:off x="7793442" y="-1"/>
            <a:ext cx="4398558" cy="431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6"/>
          <p:cNvPicPr preferRelativeResize="0"/>
          <p:nvPr/>
        </p:nvPicPr>
        <p:blipFill rotWithShape="1">
          <a:blip r:embed="rId5">
            <a:alphaModFix/>
          </a:blip>
          <a:srcRect l="19667" t="10322" r="14600" b="9881"/>
          <a:stretch/>
        </p:blipFill>
        <p:spPr>
          <a:xfrm>
            <a:off x="-1" y="1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6"/>
          <p:cNvPicPr preferRelativeResize="0"/>
          <p:nvPr/>
        </p:nvPicPr>
        <p:blipFill rotWithShape="1">
          <a:blip r:embed="rId6">
            <a:alphaModFix/>
          </a:blip>
          <a:srcRect l="38116" t="1648" b="50000"/>
          <a:stretch/>
        </p:blipFill>
        <p:spPr>
          <a:xfrm>
            <a:off x="0" y="6260123"/>
            <a:ext cx="2419684" cy="59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s and Contents Layout">
  <p:cSld name="1_Images and Contents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/>
          <p:nvPr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37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07701" y="1508787"/>
            <a:ext cx="9640360" cy="49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7"/>
          <p:cNvSpPr>
            <a:spLocks noGrp="1"/>
          </p:cNvSpPr>
          <p:nvPr>
            <p:ph type="pic" idx="2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37"/>
          <p:cNvSpPr/>
          <p:nvPr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37"/>
          <p:cNvPicPr preferRelativeResize="0"/>
          <p:nvPr/>
        </p:nvPicPr>
        <p:blipFill rotWithShape="1">
          <a:blip r:embed="rId3">
            <a:alphaModFix/>
          </a:blip>
          <a:srcRect t="45385" r="50000"/>
          <a:stretch/>
        </p:blipFill>
        <p:spPr>
          <a:xfrm flipH="1">
            <a:off x="0" y="0"/>
            <a:ext cx="226425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7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7"/>
          <p:cNvPicPr preferRelativeResize="0"/>
          <p:nvPr/>
        </p:nvPicPr>
        <p:blipFill rotWithShape="1">
          <a:blip r:embed="rId4">
            <a:alphaModFix/>
          </a:blip>
          <a:srcRect l="19666" t="79832" r="58888" b="9881"/>
          <a:stretch/>
        </p:blipFill>
        <p:spPr>
          <a:xfrm rot="10800000">
            <a:off x="9281159" y="0"/>
            <a:ext cx="2910841" cy="64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>
  <p:cSld name="两栏内容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8"/>
          <p:cNvPicPr preferRelativeResize="0"/>
          <p:nvPr/>
        </p:nvPicPr>
        <p:blipFill rotWithShape="1">
          <a:blip r:embed="rId2">
            <a:alphaModFix/>
          </a:blip>
          <a:srcRect l="38116" t="1648" b="50000"/>
          <a:stretch/>
        </p:blipFill>
        <p:spPr>
          <a:xfrm flipH="1">
            <a:off x="9772316" y="6260123"/>
            <a:ext cx="2419684" cy="59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8"/>
          <p:cNvPicPr preferRelativeResize="0"/>
          <p:nvPr/>
        </p:nvPicPr>
        <p:blipFill rotWithShape="1">
          <a:blip r:embed="rId3">
            <a:alphaModFix/>
          </a:blip>
          <a:srcRect t="45385" r="50000"/>
          <a:stretch/>
        </p:blipFill>
        <p:spPr>
          <a:xfrm flipH="1">
            <a:off x="0" y="0"/>
            <a:ext cx="226425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8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rot="10800000" flipH="1">
            <a:off x="10210801" y="5597874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8"/>
          <p:cNvPicPr preferRelativeResize="0"/>
          <p:nvPr/>
        </p:nvPicPr>
        <p:blipFill rotWithShape="1">
          <a:blip r:embed="rId4">
            <a:alphaModFix/>
          </a:blip>
          <a:srcRect l="61852" t="10321" r="14601" b="57357"/>
          <a:stretch/>
        </p:blipFill>
        <p:spPr>
          <a:xfrm flipH="1">
            <a:off x="0" y="1219"/>
            <a:ext cx="1981199" cy="12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8"/>
          <p:cNvPicPr preferRelativeResize="0"/>
          <p:nvPr/>
        </p:nvPicPr>
        <p:blipFill rotWithShape="1">
          <a:blip r:embed="rId4">
            <a:alphaModFix/>
          </a:blip>
          <a:srcRect l="19666" t="79832" r="58888" b="9881"/>
          <a:stretch/>
        </p:blipFill>
        <p:spPr>
          <a:xfrm>
            <a:off x="-1" y="6211146"/>
            <a:ext cx="2910841" cy="64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8"/>
          <p:cNvPicPr preferRelativeResize="0"/>
          <p:nvPr/>
        </p:nvPicPr>
        <p:blipFill rotWithShape="1">
          <a:blip r:embed="rId4">
            <a:alphaModFix/>
          </a:blip>
          <a:srcRect l="19666" t="79832" r="58888" b="9881"/>
          <a:stretch/>
        </p:blipFill>
        <p:spPr>
          <a:xfrm rot="10800000">
            <a:off x="9281159" y="0"/>
            <a:ext cx="2910841" cy="64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40"/>
          <p:cNvSpPr txBox="1"/>
          <p:nvPr/>
        </p:nvSpPr>
        <p:spPr>
          <a:xfrm>
            <a:off x="1007605" y="6704469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icrosoft Yahei"/>
              <a:buNone/>
            </a:pPr>
            <a:r>
              <a:rPr lang="en-US" sz="100" b="0" i="0" u="sng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PPT模板</a:t>
            </a:r>
            <a:r>
              <a:rPr lang="en-US" sz="1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9" name="Google Shape;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endParaRPr/>
          </a:p>
        </p:txBody>
      </p:sp>
      <p:sp>
        <p:nvSpPr>
          <p:cNvPr id="10" name="Google Shape;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 txBox="1"/>
          <p:nvPr/>
        </p:nvSpPr>
        <p:spPr>
          <a:xfrm>
            <a:off x="3003573" y="2168094"/>
            <a:ext cx="618485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CN" altLang="en-US" sz="5400" dirty="0">
                <a:solidFill>
                  <a:srgbClr val="4A5A69"/>
                </a:solidFill>
                <a:latin typeface="Microsoft Yahei"/>
                <a:ea typeface="Microsoft Yahei"/>
                <a:sym typeface="Microsoft Yahei"/>
              </a:rPr>
              <a:t>漫畫問答王</a:t>
            </a:r>
            <a:endParaRPr lang="en-US" altLang="zh-CN" sz="5400" dirty="0">
              <a:solidFill>
                <a:srgbClr val="4A5A69"/>
              </a:solidFill>
              <a:latin typeface="Microsoft Yahei"/>
              <a:ea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CN" altLang="en-US" sz="3600" dirty="0">
                <a:solidFill>
                  <a:srgbClr val="4A5A69"/>
                </a:solidFill>
                <a:latin typeface="Microsoft Yahei"/>
                <a:ea typeface="Microsoft Yahei"/>
                <a:sym typeface="Microsoft Yahei"/>
              </a:rPr>
              <a:t>歌劇魅影主題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4080066" y="3645381"/>
            <a:ext cx="4031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The Phantom of the Opera Q&amp;A</a:t>
            </a:r>
            <a:endParaRPr sz="18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1"/>
          <p:cNvSpPr txBox="1"/>
          <p:nvPr/>
        </p:nvSpPr>
        <p:spPr>
          <a:xfrm>
            <a:off x="2541180" y="4049438"/>
            <a:ext cx="71097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資工四A	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410819332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陳乃嘉</a:t>
            </a:r>
            <a:endParaRPr sz="2000" b="0" i="0" u="none" strike="noStrike" cap="none">
              <a:solidFill>
                <a:srgbClr val="0C0C0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資工四A	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410817241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黃筱君</a:t>
            </a:r>
            <a:endParaRPr sz="2000" b="0" i="0" u="none" strike="noStrike" cap="none">
              <a:solidFill>
                <a:srgbClr val="0C0C0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資工四A	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410817267 </a:t>
            </a: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阮心慈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C0C0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指導老師：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鄭卉君</a:t>
            </a:r>
            <a:endParaRPr sz="2200" b="0" i="0" u="none" strike="noStrike" cap="none">
              <a:solidFill>
                <a:srgbClr val="0C0C0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0" name="Google Shape;120;p1"/>
          <p:cNvCxnSpPr/>
          <p:nvPr/>
        </p:nvCxnSpPr>
        <p:spPr>
          <a:xfrm>
            <a:off x="2760562" y="3854616"/>
            <a:ext cx="1232694" cy="0"/>
          </a:xfrm>
          <a:prstGeom prst="straightConnector1">
            <a:avLst/>
          </a:prstGeom>
          <a:noFill/>
          <a:ln w="9525" cap="flat" cmpd="sng">
            <a:solidFill>
              <a:srgbClr val="92A3B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" name="Google Shape;121;p1"/>
          <p:cNvCxnSpPr/>
          <p:nvPr/>
        </p:nvCxnSpPr>
        <p:spPr>
          <a:xfrm>
            <a:off x="8198744" y="3854616"/>
            <a:ext cx="1232694" cy="0"/>
          </a:xfrm>
          <a:prstGeom prst="straightConnector1">
            <a:avLst/>
          </a:prstGeom>
          <a:noFill/>
          <a:ln w="9525" cap="flat" cmpd="sng">
            <a:solidFill>
              <a:srgbClr val="92A3B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 txBox="1"/>
          <p:nvPr/>
        </p:nvSpPr>
        <p:spPr>
          <a:xfrm>
            <a:off x="4849503" y="602680"/>
            <a:ext cx="2492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資料庫設計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8" name="Google Shape;228;p12"/>
          <p:cNvGraphicFramePr/>
          <p:nvPr>
            <p:extLst>
              <p:ext uri="{D42A27DB-BD31-4B8C-83A1-F6EECF244321}">
                <p14:modId xmlns:p14="http://schemas.microsoft.com/office/powerpoint/2010/main" val="339268323"/>
              </p:ext>
            </p:extLst>
          </p:nvPr>
        </p:nvGraphicFramePr>
        <p:xfrm>
          <a:off x="1756485" y="3932437"/>
          <a:ext cx="8679000" cy="2595950"/>
        </p:xfrm>
        <a:graphic>
          <a:graphicData uri="http://schemas.openxmlformats.org/drawingml/2006/table">
            <a:tbl>
              <a:tblPr firstRow="1" bandRow="1">
                <a:noFill/>
                <a:tableStyleId>{77C929B0-911C-4368-A648-41242BC0439A}</a:tableStyleId>
              </a:tblPr>
              <a:tblGrid>
                <a:gridCol w="21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欄位名稱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資料類型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長度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欄位説明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uid</a:t>
                      </a:r>
                      <a:endParaRPr sz="1800" i="1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用戶編號，PFK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fid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反饋編號，PFK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ftext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內容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ftype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 / INT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 / 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類型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DATETIME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日期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問答編號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29" name="Google Shape;229;p12"/>
          <p:cNvSpPr txBox="1"/>
          <p:nvPr/>
        </p:nvSpPr>
        <p:spPr>
          <a:xfrm>
            <a:off x="1756510" y="341520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Feedback( </a:t>
            </a:r>
            <a:r>
              <a:rPr lang="en-US" sz="1800" b="1" i="0" u="sng" strike="noStrike" cap="none">
                <a:solidFill>
                  <a:srgbClr val="00B0F0"/>
                </a:solidFill>
                <a:latin typeface="SimHei"/>
                <a:ea typeface="SimHei"/>
                <a:cs typeface="SimHei"/>
                <a:sym typeface="SimHei"/>
              </a:rPr>
              <a:t>uid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, </a:t>
            </a:r>
            <a:r>
              <a:rPr lang="en-US" sz="1800" b="1" i="0" u="sng" strike="noStrike" cap="none">
                <a:solidFill>
                  <a:srgbClr val="00B0F0"/>
                </a:solidFill>
                <a:latin typeface="SimHei"/>
                <a:ea typeface="SimHei"/>
                <a:cs typeface="SimHei"/>
                <a:sym typeface="SimHei"/>
              </a:rPr>
              <a:t>fid</a:t>
            </a:r>
            <a:r>
              <a:rPr lang="en-US" sz="1800" b="0" i="0" u="none" strike="noStrike" cap="none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, ftext, ftype, date, hid)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110" y="1323975"/>
            <a:ext cx="5819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9"/>
          <p:cNvGrpSpPr/>
          <p:nvPr/>
        </p:nvGrpSpPr>
        <p:grpSpPr>
          <a:xfrm>
            <a:off x="2243095" y="2404268"/>
            <a:ext cx="2830181" cy="1600437"/>
            <a:chOff x="2243095" y="2404268"/>
            <a:chExt cx="2830181" cy="1600437"/>
          </a:xfrm>
        </p:grpSpPr>
        <p:sp>
          <p:nvSpPr>
            <p:cNvPr id="236" name="Google Shape;236;p19"/>
            <p:cNvSpPr txBox="1"/>
            <p:nvPr/>
          </p:nvSpPr>
          <p:spPr>
            <a:xfrm>
              <a:off x="2243095" y="3235264"/>
              <a:ext cx="259558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 dirty="0" err="1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成果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9"/>
            <p:cNvSpPr txBox="1"/>
            <p:nvPr/>
          </p:nvSpPr>
          <p:spPr>
            <a:xfrm>
              <a:off x="2243095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04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/>
        </p:nvSpPr>
        <p:spPr>
          <a:xfrm>
            <a:off x="5395736" y="180035"/>
            <a:ext cx="1400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首頁</a:t>
            </a:r>
            <a:endParaRPr sz="36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323" y="1306454"/>
            <a:ext cx="9549353" cy="537151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1398494" y="949435"/>
            <a:ext cx="35679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*可以查看相關資訊以及跳轉各個界面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/>
        </p:nvSpPr>
        <p:spPr>
          <a:xfrm>
            <a:off x="4391380" y="620609"/>
            <a:ext cx="340923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首頁-相關資訊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1395213" y="1199754"/>
            <a:ext cx="560770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16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*有關《歌劇魅影》的簡介</a:t>
            </a:r>
            <a:endParaRPr sz="16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276" y="3292680"/>
            <a:ext cx="10567447" cy="190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/>
        </p:nvSpPr>
        <p:spPr>
          <a:xfrm>
            <a:off x="3019781" y="548299"/>
            <a:ext cx="615243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首頁-相關資訊-人物介紹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540091" y="1503471"/>
            <a:ext cx="69217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*《歌劇魅影》內相關角色的介紹</a:t>
            </a:r>
            <a:endParaRPr sz="16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06" y="3006525"/>
            <a:ext cx="6435747" cy="37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7656" y="2116344"/>
            <a:ext cx="6087454" cy="354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"/>
          <p:cNvSpPr txBox="1"/>
          <p:nvPr/>
        </p:nvSpPr>
        <p:spPr>
          <a:xfrm>
            <a:off x="5395736" y="180035"/>
            <a:ext cx="14005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首頁</a:t>
            </a:r>
            <a:endParaRPr sz="36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43" name="Google Shape;2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323" y="1306454"/>
            <a:ext cx="9549353" cy="5371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oogle Shape;282;p24">
            <a:extLst>
              <a:ext uri="{FF2B5EF4-FFF2-40B4-BE49-F238E27FC236}">
                <a16:creationId xmlns:a16="http://schemas.microsoft.com/office/drawing/2014/main" id="{2D237B87-42A0-675A-7817-C6CB12BDAB33}"/>
              </a:ext>
            </a:extLst>
          </p:cNvPr>
          <p:cNvCxnSpPr>
            <a:cxnSpLocks/>
          </p:cNvCxnSpPr>
          <p:nvPr/>
        </p:nvCxnSpPr>
        <p:spPr>
          <a:xfrm rot="10800000">
            <a:off x="4027354" y="3895256"/>
            <a:ext cx="1523782" cy="25800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none" w="sm" len="sm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Google Shape;283;p24">
            <a:extLst>
              <a:ext uri="{FF2B5EF4-FFF2-40B4-BE49-F238E27FC236}">
                <a16:creationId xmlns:a16="http://schemas.microsoft.com/office/drawing/2014/main" id="{99F5CBE0-A0A0-A978-0C11-DFF11A231D18}"/>
              </a:ext>
            </a:extLst>
          </p:cNvPr>
          <p:cNvSpPr txBox="1"/>
          <p:nvPr/>
        </p:nvSpPr>
        <p:spPr>
          <a:xfrm>
            <a:off x="2558751" y="3618395"/>
            <a:ext cx="1468602" cy="4616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zh-CN" altLang="en-US" sz="1600" dirty="0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進入章節選擇</a:t>
            </a:r>
            <a:endParaRPr sz="1600" b="0" i="0" u="none" strike="noStrike" cap="none" dirty="0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22272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/>
        </p:nvSpPr>
        <p:spPr>
          <a:xfrm>
            <a:off x="5036662" y="468280"/>
            <a:ext cx="2118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章節目錄</a:t>
            </a:r>
            <a:endParaRPr sz="3600" b="0" i="0" u="none" strike="noStrike" cap="none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72" name="Google Shape;27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4020" y="1181123"/>
            <a:ext cx="9973559" cy="52628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265;p23">
            <a:extLst>
              <a:ext uri="{FF2B5EF4-FFF2-40B4-BE49-F238E27FC236}">
                <a16:creationId xmlns:a16="http://schemas.microsoft.com/office/drawing/2014/main" id="{F9A864B3-B36D-1800-21ED-3F8F5DFA6220}"/>
              </a:ext>
            </a:extLst>
          </p:cNvPr>
          <p:cNvSpPr txBox="1"/>
          <p:nvPr/>
        </p:nvSpPr>
        <p:spPr>
          <a:xfrm>
            <a:off x="1331350" y="791445"/>
            <a:ext cx="41200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</a:t>
            </a:r>
            <a:r>
              <a:rPr lang="zh-CN" altLang="en-US" sz="1600" b="0" i="0" u="none" strike="noStrike" cap="none" dirty="0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用戶選擇問題相關的章節</a:t>
            </a:r>
            <a:endParaRPr sz="1600" b="0" i="0" u="none" strike="noStrike" cap="none" dirty="0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/>
        </p:nvSpPr>
        <p:spPr>
          <a:xfrm>
            <a:off x="5036662" y="468280"/>
            <a:ext cx="211867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dirty="0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問答界面</a:t>
            </a:r>
            <a:endParaRPr sz="3600" b="0" i="0" u="none" strike="noStrike" cap="none" dirty="0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58E238-C945-6996-4EDD-2332D19BC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49" y="1114611"/>
            <a:ext cx="9775528" cy="5297440"/>
          </a:xfrm>
          <a:prstGeom prst="rect">
            <a:avLst/>
          </a:prstGeom>
        </p:spPr>
      </p:pic>
      <p:sp>
        <p:nvSpPr>
          <p:cNvPr id="4" name="Google Shape;265;p23">
            <a:extLst>
              <a:ext uri="{FF2B5EF4-FFF2-40B4-BE49-F238E27FC236}">
                <a16:creationId xmlns:a16="http://schemas.microsoft.com/office/drawing/2014/main" id="{051BB8B4-3501-A0C0-E9AC-C14DA1611E73}"/>
              </a:ext>
            </a:extLst>
          </p:cNvPr>
          <p:cNvSpPr txBox="1"/>
          <p:nvPr/>
        </p:nvSpPr>
        <p:spPr>
          <a:xfrm>
            <a:off x="1469497" y="699347"/>
            <a:ext cx="41200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</a:t>
            </a:r>
            <a:r>
              <a:rPr lang="zh-CN" altLang="en-US" sz="1600" b="0" i="0" u="none" strike="noStrike" cap="none" dirty="0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用戶提問，系統回答</a:t>
            </a:r>
            <a:endParaRPr sz="1600" b="0" i="0" u="none" strike="noStrike" cap="none" dirty="0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37287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F01F01-BDAB-E912-103E-03CED4B0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04" y="1472545"/>
            <a:ext cx="9738360" cy="4782775"/>
          </a:xfrm>
          <a:prstGeom prst="rect">
            <a:avLst/>
          </a:prstGeom>
        </p:spPr>
      </p:pic>
      <p:sp>
        <p:nvSpPr>
          <p:cNvPr id="278" name="Google Shape;278;p24"/>
          <p:cNvSpPr txBox="1"/>
          <p:nvPr/>
        </p:nvSpPr>
        <p:spPr>
          <a:xfrm>
            <a:off x="5080335" y="602680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歷史問答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1582033" y="1105387"/>
            <a:ext cx="90279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</a:t>
            </a:r>
            <a:r>
              <a:rPr lang="en-US" sz="1600" b="0" i="0" u="none" strike="noStrike" cap="none" dirty="0" err="1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連接到資料庫，可以把資料從資料庫中刪除</a:t>
            </a:r>
            <a:endParaRPr dirty="0"/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4">
            <a:alphaModFix/>
          </a:blip>
          <a:srcRect l="18814" t="41857" r="78691" b="55650"/>
          <a:stretch/>
        </p:blipFill>
        <p:spPr>
          <a:xfrm>
            <a:off x="498378" y="3311990"/>
            <a:ext cx="621316" cy="33421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cxnSp>
        <p:nvCxnSpPr>
          <p:cNvPr id="282" name="Google Shape;282;p24"/>
          <p:cNvCxnSpPr>
            <a:cxnSpLocks/>
            <a:endCxn id="281" idx="3"/>
          </p:cNvCxnSpPr>
          <p:nvPr/>
        </p:nvCxnSpPr>
        <p:spPr>
          <a:xfrm rot="10800000">
            <a:off x="1119694" y="3479100"/>
            <a:ext cx="1523782" cy="258007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Google Shape;283;p24"/>
          <p:cNvSpPr txBox="1"/>
          <p:nvPr/>
        </p:nvSpPr>
        <p:spPr>
          <a:xfrm>
            <a:off x="24699" y="2782032"/>
            <a:ext cx="275148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將該條問答刪除</a:t>
            </a:r>
            <a:endParaRPr sz="1600" b="0" i="0" u="none" strike="noStrike" cap="none" dirty="0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 rotWithShape="1">
          <a:blip r:embed="rId4">
            <a:alphaModFix/>
          </a:blip>
          <a:srcRect l="21146" t="41558" r="76238" b="55185"/>
          <a:stretch/>
        </p:blipFill>
        <p:spPr>
          <a:xfrm>
            <a:off x="4254792" y="4275062"/>
            <a:ext cx="678180" cy="4540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cxnSp>
        <p:nvCxnSpPr>
          <p:cNvPr id="285" name="Google Shape;285;p24"/>
          <p:cNvCxnSpPr/>
          <p:nvPr/>
        </p:nvCxnSpPr>
        <p:spPr>
          <a:xfrm>
            <a:off x="3264792" y="3737108"/>
            <a:ext cx="990000" cy="808800"/>
          </a:xfrm>
          <a:prstGeom prst="bentConnector3">
            <a:avLst>
              <a:gd name="adj1" fmla="val 50000"/>
            </a:avLst>
          </a:prstGeom>
          <a:ln>
            <a:headEnd type="none" w="sm" len="sm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" name="Google Shape;286;p24"/>
          <p:cNvSpPr txBox="1"/>
          <p:nvPr/>
        </p:nvSpPr>
        <p:spPr>
          <a:xfrm>
            <a:off x="4876108" y="4141508"/>
            <a:ext cx="4427220" cy="41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跳轉到反饋界面</a:t>
            </a:r>
            <a:endParaRPr sz="1600" b="0" i="0" u="none" strike="noStrike" cap="none" dirty="0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8804" y="1803907"/>
            <a:ext cx="8274392" cy="44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5080335" y="602680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反饋界面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1958804" y="1304283"/>
            <a:ext cx="892877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*連接到資料庫，反饋後會將資料存入資料庫</a:t>
            </a:r>
            <a:endParaRPr sz="1600" b="0" i="0" u="none" strike="noStrike" cap="none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7149" y="3237790"/>
            <a:ext cx="1824691" cy="382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5"/>
          <p:cNvCxnSpPr>
            <a:endCxn id="298" idx="3"/>
          </p:cNvCxnSpPr>
          <p:nvPr/>
        </p:nvCxnSpPr>
        <p:spPr>
          <a:xfrm rot="5400000" flipH="1">
            <a:off x="3188940" y="3531900"/>
            <a:ext cx="320100" cy="114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"/>
          <p:cNvGrpSpPr/>
          <p:nvPr/>
        </p:nvGrpSpPr>
        <p:grpSpPr>
          <a:xfrm>
            <a:off x="1789104" y="2111569"/>
            <a:ext cx="8770886" cy="1098864"/>
            <a:chOff x="1789104" y="3025969"/>
            <a:chExt cx="8770886" cy="1098864"/>
          </a:xfrm>
        </p:grpSpPr>
        <p:grpSp>
          <p:nvGrpSpPr>
            <p:cNvPr id="127" name="Google Shape;127;p2"/>
            <p:cNvGrpSpPr/>
            <p:nvPr/>
          </p:nvGrpSpPr>
          <p:grpSpPr>
            <a:xfrm>
              <a:off x="7211957" y="3047655"/>
              <a:ext cx="3348033" cy="1077178"/>
              <a:chOff x="1789104" y="3025969"/>
              <a:chExt cx="3348033" cy="1077178"/>
            </a:xfrm>
          </p:grpSpPr>
          <p:sp>
            <p:nvSpPr>
              <p:cNvPr id="128" name="Google Shape;128;p2"/>
              <p:cNvSpPr txBox="1"/>
              <p:nvPr/>
            </p:nvSpPr>
            <p:spPr>
              <a:xfrm>
                <a:off x="2708267" y="3025969"/>
                <a:ext cx="2428870" cy="1077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網頁架構圖</a:t>
                </a: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231E1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29" name="Google Shape;129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02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31" name="Google Shape;131;p2"/>
            <p:cNvGrpSpPr/>
            <p:nvPr/>
          </p:nvGrpSpPr>
          <p:grpSpPr>
            <a:xfrm>
              <a:off x="1789104" y="3025969"/>
              <a:ext cx="2899192" cy="584775"/>
              <a:chOff x="1789104" y="3025969"/>
              <a:chExt cx="2899192" cy="584775"/>
            </a:xfrm>
          </p:grpSpPr>
          <p:sp>
            <p:nvSpPr>
              <p:cNvPr id="132" name="Google Shape;132;p2"/>
              <p:cNvSpPr txBox="1"/>
              <p:nvPr/>
            </p:nvSpPr>
            <p:spPr>
              <a:xfrm>
                <a:off x="2708267" y="3025969"/>
                <a:ext cx="198002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主題發想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01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sp>
        <p:nvSpPr>
          <p:cNvPr id="135" name="Google Shape;135;p2"/>
          <p:cNvSpPr txBox="1"/>
          <p:nvPr/>
        </p:nvSpPr>
        <p:spPr>
          <a:xfrm>
            <a:off x="5399335" y="684943"/>
            <a:ext cx="139333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4920343" y="1580892"/>
            <a:ext cx="23513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C0C0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CONTENTS</a:t>
            </a:r>
            <a:endParaRPr sz="2000" b="0" i="0" u="none" strike="noStrike" cap="none">
              <a:solidFill>
                <a:srgbClr val="0C0C0C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37" name="Google Shape;137;p2"/>
          <p:cNvGrpSpPr/>
          <p:nvPr/>
        </p:nvGrpSpPr>
        <p:grpSpPr>
          <a:xfrm>
            <a:off x="1789104" y="2980249"/>
            <a:ext cx="8770886" cy="800179"/>
            <a:chOff x="1789104" y="3025969"/>
            <a:chExt cx="8770886" cy="800179"/>
          </a:xfrm>
        </p:grpSpPr>
        <p:grpSp>
          <p:nvGrpSpPr>
            <p:cNvPr id="138" name="Google Shape;138;p2"/>
            <p:cNvGrpSpPr/>
            <p:nvPr/>
          </p:nvGrpSpPr>
          <p:grpSpPr>
            <a:xfrm>
              <a:off x="7211957" y="3047655"/>
              <a:ext cx="3348033" cy="584775"/>
              <a:chOff x="1789104" y="3025969"/>
              <a:chExt cx="3348033" cy="584775"/>
            </a:xfrm>
          </p:grpSpPr>
          <p:sp>
            <p:nvSpPr>
              <p:cNvPr id="139" name="Google Shape;139;p2"/>
              <p:cNvSpPr txBox="1"/>
              <p:nvPr/>
            </p:nvSpPr>
            <p:spPr>
              <a:xfrm>
                <a:off x="2708267" y="3025969"/>
                <a:ext cx="242887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目前成果</a:t>
                </a:r>
                <a:endParaRPr sz="3200" b="0" i="0" u="none" strike="noStrike" cap="none">
                  <a:solidFill>
                    <a:srgbClr val="231E1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0" name="Google Shape;140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04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42" name="Google Shape;142;p2"/>
            <p:cNvGrpSpPr/>
            <p:nvPr/>
          </p:nvGrpSpPr>
          <p:grpSpPr>
            <a:xfrm>
              <a:off x="1789104" y="3025969"/>
              <a:ext cx="3348033" cy="800179"/>
              <a:chOff x="1789104" y="3025969"/>
              <a:chExt cx="3348033" cy="800179"/>
            </a:xfrm>
          </p:grpSpPr>
          <p:sp>
            <p:nvSpPr>
              <p:cNvPr id="143" name="Google Shape;143;p2"/>
              <p:cNvSpPr txBox="1"/>
              <p:nvPr/>
            </p:nvSpPr>
            <p:spPr>
              <a:xfrm>
                <a:off x="2708267" y="3025969"/>
                <a:ext cx="2428870" cy="800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資料庫設計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03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146" name="Google Shape;146;p2"/>
          <p:cNvGrpSpPr/>
          <p:nvPr/>
        </p:nvGrpSpPr>
        <p:grpSpPr>
          <a:xfrm>
            <a:off x="1789104" y="3848929"/>
            <a:ext cx="6286345" cy="606461"/>
            <a:chOff x="1789104" y="3025969"/>
            <a:chExt cx="6286345" cy="606461"/>
          </a:xfrm>
        </p:grpSpPr>
        <p:grpSp>
          <p:nvGrpSpPr>
            <p:cNvPr id="147" name="Google Shape;147;p2"/>
            <p:cNvGrpSpPr/>
            <p:nvPr/>
          </p:nvGrpSpPr>
          <p:grpSpPr>
            <a:xfrm>
              <a:off x="2708266" y="3041021"/>
              <a:ext cx="5367183" cy="591409"/>
              <a:chOff x="-2714587" y="3019335"/>
              <a:chExt cx="5367183" cy="591409"/>
            </a:xfrm>
          </p:grpSpPr>
          <p:sp>
            <p:nvSpPr>
              <p:cNvPr id="148" name="Google Shape;148;p2"/>
              <p:cNvSpPr txBox="1"/>
              <p:nvPr/>
            </p:nvSpPr>
            <p:spPr>
              <a:xfrm>
                <a:off x="-2714587" y="3019335"/>
                <a:ext cx="198002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分工表</a:t>
                </a: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06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51" name="Google Shape;151;p2"/>
            <p:cNvGrpSpPr/>
            <p:nvPr/>
          </p:nvGrpSpPr>
          <p:grpSpPr>
            <a:xfrm>
              <a:off x="1789104" y="3025969"/>
              <a:ext cx="2899192" cy="584775"/>
              <a:chOff x="1789104" y="3025969"/>
              <a:chExt cx="2899192" cy="584775"/>
            </a:xfrm>
          </p:grpSpPr>
          <p:sp>
            <p:nvSpPr>
              <p:cNvPr id="152" name="Google Shape;152;p2"/>
              <p:cNvSpPr txBox="1"/>
              <p:nvPr/>
            </p:nvSpPr>
            <p:spPr>
              <a:xfrm>
                <a:off x="2708267" y="3025969"/>
                <a:ext cx="1980029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05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155" name="Google Shape;155;p2"/>
          <p:cNvGrpSpPr/>
          <p:nvPr/>
        </p:nvGrpSpPr>
        <p:grpSpPr>
          <a:xfrm>
            <a:off x="1789104" y="3870615"/>
            <a:ext cx="9022330" cy="1446821"/>
            <a:chOff x="1789104" y="2194385"/>
            <a:chExt cx="9022330" cy="1446821"/>
          </a:xfrm>
        </p:grpSpPr>
        <p:grpSp>
          <p:nvGrpSpPr>
            <p:cNvPr id="156" name="Google Shape;156;p2"/>
            <p:cNvGrpSpPr/>
            <p:nvPr/>
          </p:nvGrpSpPr>
          <p:grpSpPr>
            <a:xfrm>
              <a:off x="2708266" y="3047655"/>
              <a:ext cx="5272541" cy="593551"/>
              <a:chOff x="-2714587" y="3025969"/>
              <a:chExt cx="5272541" cy="593551"/>
            </a:xfrm>
          </p:grpSpPr>
          <p:sp>
            <p:nvSpPr>
              <p:cNvPr id="157" name="Google Shape;157;p2"/>
              <p:cNvSpPr txBox="1"/>
              <p:nvPr/>
            </p:nvSpPr>
            <p:spPr>
              <a:xfrm>
                <a:off x="-2714587" y="3034745"/>
                <a:ext cx="287771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參考資料</a:t>
                </a:r>
                <a:endParaRPr sz="3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59" name="Google Shape;159;p2"/>
            <p:cNvGrpSpPr/>
            <p:nvPr/>
          </p:nvGrpSpPr>
          <p:grpSpPr>
            <a:xfrm>
              <a:off x="1789104" y="2194385"/>
              <a:ext cx="9022330" cy="1416359"/>
              <a:chOff x="1789104" y="2194385"/>
              <a:chExt cx="9022330" cy="1416359"/>
            </a:xfrm>
          </p:grpSpPr>
          <p:sp>
            <p:nvSpPr>
              <p:cNvPr id="160" name="Google Shape;160;p2"/>
              <p:cNvSpPr txBox="1"/>
              <p:nvPr/>
            </p:nvSpPr>
            <p:spPr>
              <a:xfrm>
                <a:off x="8146401" y="2194385"/>
                <a:ext cx="2665033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231E1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後續未來發展</a:t>
                </a:r>
                <a:endParaRPr/>
              </a:p>
            </p:txBody>
          </p:sp>
          <p:sp>
            <p:nvSpPr>
              <p:cNvPr id="161" name="Google Shape;161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en-US" sz="3200" b="0" i="0" u="none" strike="noStrike" cap="none">
                    <a:solidFill>
                      <a:srgbClr val="0C0C0C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07</a:t>
                </a: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514410" y="3249263"/>
                <a:ext cx="138186" cy="138186"/>
              </a:xfrm>
              <a:prstGeom prst="ellipse">
                <a:avLst/>
              </a:prstGeom>
              <a:solidFill>
                <a:srgbClr val="92A3B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  <p:grpSp>
        <p:nvGrpSpPr>
          <p:cNvPr id="163" name="Google Shape;163;p2"/>
          <p:cNvGrpSpPr/>
          <p:nvPr/>
        </p:nvGrpSpPr>
        <p:grpSpPr>
          <a:xfrm>
            <a:off x="1767704" y="4731183"/>
            <a:ext cx="8358727" cy="1407950"/>
            <a:chOff x="1789104" y="2224480"/>
            <a:chExt cx="8358727" cy="1407950"/>
          </a:xfrm>
        </p:grpSpPr>
        <p:grpSp>
          <p:nvGrpSpPr>
            <p:cNvPr id="164" name="Google Shape;164;p2"/>
            <p:cNvGrpSpPr/>
            <p:nvPr/>
          </p:nvGrpSpPr>
          <p:grpSpPr>
            <a:xfrm>
              <a:off x="7211957" y="3047655"/>
              <a:ext cx="1103894" cy="584775"/>
              <a:chOff x="1789104" y="3025969"/>
              <a:chExt cx="1103894" cy="584775"/>
            </a:xfrm>
          </p:grpSpPr>
          <p:sp>
            <p:nvSpPr>
              <p:cNvPr id="165" name="Google Shape;165;p2"/>
              <p:cNvSpPr txBox="1"/>
              <p:nvPr/>
            </p:nvSpPr>
            <p:spPr>
              <a:xfrm>
                <a:off x="2708267" y="3025969"/>
                <a:ext cx="184731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231E1F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166" name="Google Shape;166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grpSp>
          <p:nvGrpSpPr>
            <p:cNvPr id="167" name="Google Shape;167;p2"/>
            <p:cNvGrpSpPr/>
            <p:nvPr/>
          </p:nvGrpSpPr>
          <p:grpSpPr>
            <a:xfrm>
              <a:off x="1789104" y="2224480"/>
              <a:ext cx="8358727" cy="1386264"/>
              <a:chOff x="1789104" y="2224480"/>
              <a:chExt cx="8358727" cy="1386264"/>
            </a:xfrm>
          </p:grpSpPr>
          <p:sp>
            <p:nvSpPr>
              <p:cNvPr id="168" name="Google Shape;168;p2"/>
              <p:cNvSpPr txBox="1"/>
              <p:nvPr/>
            </p:nvSpPr>
            <p:spPr>
              <a:xfrm>
                <a:off x="8167802" y="2224480"/>
                <a:ext cx="1980029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"/>
              <p:cNvSpPr txBox="1"/>
              <p:nvPr/>
            </p:nvSpPr>
            <p:spPr>
              <a:xfrm>
                <a:off x="1789104" y="3025969"/>
                <a:ext cx="768850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endParaRPr sz="3200" b="0" i="0" u="none" strike="noStrike" cap="none">
                  <a:solidFill>
                    <a:srgbClr val="0C0C0C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6"/>
          <p:cNvGrpSpPr/>
          <p:nvPr/>
        </p:nvGrpSpPr>
        <p:grpSpPr>
          <a:xfrm>
            <a:off x="2243095" y="2404268"/>
            <a:ext cx="2830181" cy="1600437"/>
            <a:chOff x="2243095" y="2404268"/>
            <a:chExt cx="2830181" cy="1600437"/>
          </a:xfrm>
        </p:grpSpPr>
        <p:sp>
          <p:nvSpPr>
            <p:cNvPr id="305" name="Google Shape;305;p26"/>
            <p:cNvSpPr txBox="1"/>
            <p:nvPr/>
          </p:nvSpPr>
          <p:spPr>
            <a:xfrm>
              <a:off x="2243095" y="3235264"/>
              <a:ext cx="199285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分工表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 txBox="1"/>
            <p:nvPr/>
          </p:nvSpPr>
          <p:spPr>
            <a:xfrm>
              <a:off x="2243095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06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/>
        </p:nvSpPr>
        <p:spPr>
          <a:xfrm>
            <a:off x="5311169" y="602680"/>
            <a:ext cx="15696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分工表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27"/>
          <p:cNvGrpSpPr/>
          <p:nvPr/>
        </p:nvGrpSpPr>
        <p:grpSpPr>
          <a:xfrm>
            <a:off x="4967237" y="2594378"/>
            <a:ext cx="1033445" cy="1033445"/>
            <a:chOff x="3563888" y="1923678"/>
            <a:chExt cx="900000" cy="900000"/>
          </a:xfrm>
        </p:grpSpPr>
        <p:sp>
          <p:nvSpPr>
            <p:cNvPr id="313" name="Google Shape;313;p27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C1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5" name="Google Shape;315;p27"/>
          <p:cNvGrpSpPr/>
          <p:nvPr/>
        </p:nvGrpSpPr>
        <p:grpSpPr>
          <a:xfrm rot="5400000">
            <a:off x="6127900" y="2305013"/>
            <a:ext cx="1322810" cy="1322810"/>
            <a:chOff x="3563888" y="1923678"/>
            <a:chExt cx="900000" cy="900000"/>
          </a:xfrm>
        </p:grpSpPr>
        <p:sp>
          <p:nvSpPr>
            <p:cNvPr id="316" name="Google Shape;316;p27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4A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17" name="Google Shape;317;p27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18" name="Google Shape;318;p27"/>
          <p:cNvGrpSpPr/>
          <p:nvPr/>
        </p:nvGrpSpPr>
        <p:grpSpPr>
          <a:xfrm rot="10800000">
            <a:off x="6127900" y="3756761"/>
            <a:ext cx="826756" cy="826756"/>
            <a:chOff x="3563888" y="1923678"/>
            <a:chExt cx="900000" cy="900000"/>
          </a:xfrm>
        </p:grpSpPr>
        <p:sp>
          <p:nvSpPr>
            <p:cNvPr id="319" name="Google Shape;319;p27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C1CBD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0" name="Google Shape;320;p27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21" name="Google Shape;321;p27"/>
          <p:cNvGrpSpPr/>
          <p:nvPr/>
        </p:nvGrpSpPr>
        <p:grpSpPr>
          <a:xfrm rot="-5400000">
            <a:off x="4843186" y="3756762"/>
            <a:ext cx="1157497" cy="1157497"/>
            <a:chOff x="3563888" y="1923678"/>
            <a:chExt cx="900000" cy="900000"/>
          </a:xfrm>
        </p:grpSpPr>
        <p:sp>
          <p:nvSpPr>
            <p:cNvPr id="322" name="Google Shape;322;p27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4A5A6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23" name="Google Shape;323;p27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24" name="Google Shape;324;p27"/>
          <p:cNvSpPr txBox="1"/>
          <p:nvPr/>
        </p:nvSpPr>
        <p:spPr>
          <a:xfrm>
            <a:off x="5437114" y="3074947"/>
            <a:ext cx="462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1CBD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</a:t>
            </a:r>
            <a:endParaRPr sz="2000" b="1" i="0" u="none" strike="noStrike" cap="none">
              <a:solidFill>
                <a:srgbClr val="C1CBD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6250323" y="3029356"/>
            <a:ext cx="462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</a:t>
            </a:r>
            <a:endParaRPr sz="2000" b="1" i="0" u="none" strike="noStrike" cap="none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5437114" y="3864964"/>
            <a:ext cx="462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</a:t>
            </a:r>
            <a:endParaRPr sz="2000" b="1" i="0" u="none" strike="noStrike" cap="none">
              <a:solidFill>
                <a:srgbClr val="4A5A69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141275" y="3775087"/>
            <a:ext cx="4626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C1CBD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</a:t>
            </a:r>
            <a:endParaRPr sz="2000" b="1" i="0" u="none" strike="noStrike" cap="none">
              <a:solidFill>
                <a:srgbClr val="C1CBD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5099084" y="2721545"/>
            <a:ext cx="370496" cy="34681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9" name="Google Shape;329;p27"/>
          <p:cNvSpPr/>
          <p:nvPr/>
        </p:nvSpPr>
        <p:spPr>
          <a:xfrm rot="2700000">
            <a:off x="5071628" y="4307205"/>
            <a:ext cx="280693" cy="503229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6824679" y="2513155"/>
            <a:ext cx="449510" cy="453263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6495609" y="4205332"/>
            <a:ext cx="338945" cy="260356"/>
          </a:xfrm>
          <a:custGeom>
            <a:avLst/>
            <a:gdLst/>
            <a:ahLst/>
            <a:cxnLst/>
            <a:rect l="l" t="t" r="r" b="b"/>
            <a:pathLst>
              <a:path w="3186824" h="2447912" extrusionOk="0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32" name="Google Shape;332;p27"/>
          <p:cNvGrpSpPr/>
          <p:nvPr/>
        </p:nvGrpSpPr>
        <p:grpSpPr>
          <a:xfrm>
            <a:off x="1565267" y="2053918"/>
            <a:ext cx="2916019" cy="1106285"/>
            <a:chOff x="803640" y="3362835"/>
            <a:chExt cx="2059657" cy="963435"/>
          </a:xfrm>
        </p:grpSpPr>
        <p:sp>
          <p:nvSpPr>
            <p:cNvPr id="333" name="Google Shape;333;p27"/>
            <p:cNvSpPr txBox="1"/>
            <p:nvPr/>
          </p:nvSpPr>
          <p:spPr>
            <a:xfrm>
              <a:off x="803640" y="3709790"/>
              <a:ext cx="2059657" cy="616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主頁</a:t>
              </a:r>
              <a:endParaRPr sz="20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問答頁面</a:t>
              </a:r>
              <a:endParaRPr sz="20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4" name="Google Shape;334;p27"/>
            <p:cNvSpPr txBox="1"/>
            <p:nvPr/>
          </p:nvSpPr>
          <p:spPr>
            <a:xfrm>
              <a:off x="803640" y="3362835"/>
              <a:ext cx="2059657" cy="40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阮心慈</a:t>
              </a:r>
              <a:endParaRPr sz="2400" b="1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35" name="Google Shape;335;p27"/>
          <p:cNvGrpSpPr/>
          <p:nvPr/>
        </p:nvGrpSpPr>
        <p:grpSpPr>
          <a:xfrm>
            <a:off x="7844206" y="2721545"/>
            <a:ext cx="2916020" cy="1140587"/>
            <a:chOff x="803639" y="3362835"/>
            <a:chExt cx="2059658" cy="993308"/>
          </a:xfrm>
        </p:grpSpPr>
        <p:sp>
          <p:nvSpPr>
            <p:cNvPr id="336" name="Google Shape;336;p27"/>
            <p:cNvSpPr txBox="1"/>
            <p:nvPr/>
          </p:nvSpPr>
          <p:spPr>
            <a:xfrm>
              <a:off x="803639" y="3739698"/>
              <a:ext cx="2059657" cy="616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歷史問答頁面</a:t>
              </a:r>
              <a:endParaRPr sz="20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反饋頁面</a:t>
              </a:r>
              <a:endParaRPr sz="20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37" name="Google Shape;337;p27"/>
            <p:cNvSpPr txBox="1"/>
            <p:nvPr/>
          </p:nvSpPr>
          <p:spPr>
            <a:xfrm>
              <a:off x="803640" y="3362835"/>
              <a:ext cx="2059657" cy="40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陳乃嘉</a:t>
              </a:r>
              <a:endParaRPr sz="2400" b="1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1340522" y="3912545"/>
            <a:ext cx="2916019" cy="1106285"/>
            <a:chOff x="803640" y="3362835"/>
            <a:chExt cx="2059657" cy="963435"/>
          </a:xfrm>
        </p:grpSpPr>
        <p:sp>
          <p:nvSpPr>
            <p:cNvPr id="339" name="Google Shape;339;p27"/>
            <p:cNvSpPr txBox="1"/>
            <p:nvPr/>
          </p:nvSpPr>
          <p:spPr>
            <a:xfrm>
              <a:off x="803640" y="3709790"/>
              <a:ext cx="2059657" cy="616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資料收集與整理</a:t>
              </a:r>
              <a:endPara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主頁設計</a:t>
              </a:r>
              <a:endPara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40" name="Google Shape;340;p27"/>
            <p:cNvSpPr txBox="1"/>
            <p:nvPr/>
          </p:nvSpPr>
          <p:spPr>
            <a:xfrm>
              <a:off x="803640" y="3362835"/>
              <a:ext cx="2059657" cy="402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黃筱君</a:t>
              </a:r>
              <a:endParaRPr sz="2400" b="1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8"/>
          <p:cNvGrpSpPr/>
          <p:nvPr/>
        </p:nvGrpSpPr>
        <p:grpSpPr>
          <a:xfrm>
            <a:off x="1640364" y="2404268"/>
            <a:ext cx="3801041" cy="1600437"/>
            <a:chOff x="1640364" y="2404268"/>
            <a:chExt cx="3801041" cy="1600437"/>
          </a:xfrm>
        </p:grpSpPr>
        <p:sp>
          <p:nvSpPr>
            <p:cNvPr id="346" name="Google Shape;346;p28"/>
            <p:cNvSpPr txBox="1"/>
            <p:nvPr/>
          </p:nvSpPr>
          <p:spPr>
            <a:xfrm>
              <a:off x="1640364" y="3235264"/>
              <a:ext cx="380104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後續未來發展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1640364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07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/>
          <p:nvPr/>
        </p:nvSpPr>
        <p:spPr>
          <a:xfrm>
            <a:off x="536922" y="4293262"/>
            <a:ext cx="4620289" cy="1703678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536922" y="2009572"/>
            <a:ext cx="4674501" cy="419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   我們可以透過這個問答模式讓機器與人之間擁有更大的彈性，不再侷限於人只能夠使用固定的問答(僅能通過關鍵字、系統給予的選項)來與機器做構通。我們</a:t>
            </a:r>
            <a:r>
              <a:rPr lang="en-US" sz="2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認為他能夠讓使用者在閱讀完後找到額外的樂趣，讓使用者更願意去閱讀書籍。它的功能也可以讓學生在複習的時候能夠更加的簡便，同時也能夠訓練學生提出問題的能力。</a:t>
            </a:r>
            <a:endParaRPr sz="2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54" name="Google Shape;35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17974" y="2336650"/>
            <a:ext cx="4620289" cy="3080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4387839" y="602680"/>
            <a:ext cx="34163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後續未來與發展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29" descr="預知2030年未來世界新樣貌- 今周刊"/>
          <p:cNvPicPr preferRelativeResize="0"/>
          <p:nvPr/>
        </p:nvPicPr>
        <p:blipFill rotWithShape="1">
          <a:blip r:embed="rId4">
            <a:alphaModFix/>
          </a:blip>
          <a:srcRect r="32274"/>
          <a:stretch/>
        </p:blipFill>
        <p:spPr>
          <a:xfrm>
            <a:off x="5983176" y="2101216"/>
            <a:ext cx="4674501" cy="3446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/>
          <p:nvPr/>
        </p:nvSpPr>
        <p:spPr>
          <a:xfrm>
            <a:off x="5118675" y="3093394"/>
            <a:ext cx="1632181" cy="1632181"/>
          </a:xfrm>
          <a:prstGeom prst="ellipse">
            <a:avLst/>
          </a:prstGeom>
          <a:solidFill>
            <a:srgbClr val="C1CBD7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0"/>
          <p:cNvGrpSpPr/>
          <p:nvPr/>
        </p:nvGrpSpPr>
        <p:grpSpPr>
          <a:xfrm>
            <a:off x="2243094" y="2404268"/>
            <a:ext cx="2830182" cy="1600437"/>
            <a:chOff x="2243094" y="2404268"/>
            <a:chExt cx="2830182" cy="1600437"/>
          </a:xfrm>
        </p:grpSpPr>
        <p:sp>
          <p:nvSpPr>
            <p:cNvPr id="363" name="Google Shape;363;p30"/>
            <p:cNvSpPr txBox="1"/>
            <p:nvPr/>
          </p:nvSpPr>
          <p:spPr>
            <a:xfrm>
              <a:off x="2243094" y="3235264"/>
              <a:ext cx="259558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參考資料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0"/>
            <p:cNvSpPr txBox="1"/>
            <p:nvPr/>
          </p:nvSpPr>
          <p:spPr>
            <a:xfrm>
              <a:off x="2243095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08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31"/>
          <p:cNvGrpSpPr/>
          <p:nvPr/>
        </p:nvGrpSpPr>
        <p:grpSpPr>
          <a:xfrm>
            <a:off x="795936" y="2154932"/>
            <a:ext cx="4671170" cy="738664"/>
            <a:chOff x="3017859" y="4283314"/>
            <a:chExt cx="1249476" cy="738664"/>
          </a:xfrm>
        </p:grpSpPr>
        <p:sp>
          <p:nvSpPr>
            <p:cNvPr id="370" name="Google Shape;370;p31"/>
            <p:cNvSpPr txBox="1"/>
            <p:nvPr/>
          </p:nvSpPr>
          <p:spPr>
            <a:xfrm>
              <a:off x="3017859" y="4560313"/>
              <a:ext cx="12454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https://www.cnblogs.com/sxs161028/p/7278219.html</a:t>
              </a:r>
              <a:endParaRPr sz="1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1" name="Google Shape;371;p31"/>
            <p:cNvSpPr txBox="1"/>
            <p:nvPr/>
          </p:nvSpPr>
          <p:spPr>
            <a:xfrm>
              <a:off x="3017859" y="4283314"/>
              <a:ext cx="124947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css简单实现五角星评分、点赞收藏、展示评分（半颗星、1/3颗星）</a:t>
              </a:r>
              <a:endParaRPr sz="12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72" name="Google Shape;372;p31"/>
          <p:cNvSpPr txBox="1"/>
          <p:nvPr/>
        </p:nvSpPr>
        <p:spPr>
          <a:xfrm>
            <a:off x="5080336" y="602680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資料參考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31"/>
          <p:cNvGrpSpPr/>
          <p:nvPr/>
        </p:nvGrpSpPr>
        <p:grpSpPr>
          <a:xfrm>
            <a:off x="788462" y="4714738"/>
            <a:ext cx="4671170" cy="738664"/>
            <a:chOff x="3017859" y="4283314"/>
            <a:chExt cx="1249476" cy="738664"/>
          </a:xfrm>
        </p:grpSpPr>
        <p:sp>
          <p:nvSpPr>
            <p:cNvPr id="374" name="Google Shape;374;p31"/>
            <p:cNvSpPr txBox="1"/>
            <p:nvPr/>
          </p:nvSpPr>
          <p:spPr>
            <a:xfrm>
              <a:off x="3017859" y="4560313"/>
              <a:ext cx="12454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https://zh.wikipedia.org/zh-tw/%E6%AD%8C%E5%8A%87%E9%AD%85%E5%BD%B1</a:t>
              </a:r>
              <a:endParaRPr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5" name="Google Shape;375;p31"/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《歌劇魅影》wiki百科</a:t>
              </a:r>
              <a:endParaRPr sz="12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76" name="Google Shape;376;p31"/>
          <p:cNvGrpSpPr/>
          <p:nvPr/>
        </p:nvGrpSpPr>
        <p:grpSpPr>
          <a:xfrm>
            <a:off x="780989" y="2880578"/>
            <a:ext cx="4671170" cy="738664"/>
            <a:chOff x="3017859" y="4283314"/>
            <a:chExt cx="1249476" cy="738664"/>
          </a:xfrm>
        </p:grpSpPr>
        <p:sp>
          <p:nvSpPr>
            <p:cNvPr id="377" name="Google Shape;377;p31"/>
            <p:cNvSpPr txBox="1"/>
            <p:nvPr/>
          </p:nvSpPr>
          <p:spPr>
            <a:xfrm>
              <a:off x="3017859" y="4560313"/>
              <a:ext cx="12454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https://github.com/Durgaprasad-Nagarkatte/Simple-Flask-Shopping-Cart</a:t>
              </a:r>
              <a:endParaRPr sz="1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78" name="Google Shape;378;p31"/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Simple-Flask-Shopping-Cart</a:t>
              </a:r>
              <a:endParaRPr sz="12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79" name="Google Shape;379;p31"/>
          <p:cNvGrpSpPr/>
          <p:nvPr/>
        </p:nvGrpSpPr>
        <p:grpSpPr>
          <a:xfrm>
            <a:off x="795936" y="3753885"/>
            <a:ext cx="4671170" cy="738664"/>
            <a:chOff x="3017859" y="4283314"/>
            <a:chExt cx="1249476" cy="738664"/>
          </a:xfrm>
        </p:grpSpPr>
        <p:sp>
          <p:nvSpPr>
            <p:cNvPr id="380" name="Google Shape;380;p31"/>
            <p:cNvSpPr txBox="1"/>
            <p:nvPr/>
          </p:nvSpPr>
          <p:spPr>
            <a:xfrm>
              <a:off x="3017859" y="4560313"/>
              <a:ext cx="12454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https://chinese.freecodecamp.org/news/html-select-tag-how-to-make-a-dropdown-menu-or-combo-list/</a:t>
              </a:r>
              <a:endParaRPr sz="1200" b="0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381" name="Google Shape;381;p31"/>
            <p:cNvSpPr txBox="1"/>
            <p:nvPr/>
          </p:nvSpPr>
          <p:spPr>
            <a:xfrm>
              <a:off x="3017859" y="4283314"/>
              <a:ext cx="12494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F3F3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HTML select 标签——如何制作下拉菜单或组合列表</a:t>
              </a:r>
              <a:endParaRPr sz="1200" b="1" i="0" u="none" strike="noStrike" cap="non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/>
        </p:nvSpPr>
        <p:spPr>
          <a:xfrm>
            <a:off x="2887433" y="2756776"/>
            <a:ext cx="64171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謝謝各位評委的聆聽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4080066" y="3645381"/>
            <a:ext cx="40318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THANK YOU FOR LISTENING</a:t>
            </a:r>
            <a:endParaRPr sz="1800" b="0" i="0" u="none" strike="noStrike" cap="none">
              <a:solidFill>
                <a:srgbClr val="92A3B8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88" name="Google Shape;388;p32"/>
          <p:cNvCxnSpPr/>
          <p:nvPr/>
        </p:nvCxnSpPr>
        <p:spPr>
          <a:xfrm>
            <a:off x="2760562" y="3854616"/>
            <a:ext cx="1232694" cy="0"/>
          </a:xfrm>
          <a:prstGeom prst="straightConnector1">
            <a:avLst/>
          </a:prstGeom>
          <a:noFill/>
          <a:ln w="9525" cap="flat" cmpd="sng">
            <a:solidFill>
              <a:srgbClr val="92A3B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9" name="Google Shape;389;p32"/>
          <p:cNvCxnSpPr/>
          <p:nvPr/>
        </p:nvCxnSpPr>
        <p:spPr>
          <a:xfrm>
            <a:off x="8198744" y="3854616"/>
            <a:ext cx="1232694" cy="0"/>
          </a:xfrm>
          <a:prstGeom prst="straightConnector1">
            <a:avLst/>
          </a:prstGeom>
          <a:noFill/>
          <a:ln w="9525" cap="flat" cmpd="sng">
            <a:solidFill>
              <a:srgbClr val="92A3B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"/>
          <p:cNvGrpSpPr/>
          <p:nvPr/>
        </p:nvGrpSpPr>
        <p:grpSpPr>
          <a:xfrm>
            <a:off x="2243095" y="2404268"/>
            <a:ext cx="2830181" cy="1600437"/>
            <a:chOff x="2243095" y="2404268"/>
            <a:chExt cx="2830181" cy="1600437"/>
          </a:xfrm>
        </p:grpSpPr>
        <p:sp>
          <p:nvSpPr>
            <p:cNvPr id="175" name="Google Shape;175;p3"/>
            <p:cNvSpPr txBox="1"/>
            <p:nvPr/>
          </p:nvSpPr>
          <p:spPr>
            <a:xfrm>
              <a:off x="2243095" y="3235264"/>
              <a:ext cx="259558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主題發想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 txBox="1"/>
            <p:nvPr/>
          </p:nvSpPr>
          <p:spPr>
            <a:xfrm>
              <a:off x="2243095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01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/>
          <p:nvPr/>
        </p:nvSpPr>
        <p:spPr>
          <a:xfrm>
            <a:off x="536922" y="4293262"/>
            <a:ext cx="4620289" cy="1703678"/>
          </a:xfrm>
          <a:prstGeom prst="rect">
            <a:avLst/>
          </a:prstGeom>
          <a:solidFill>
            <a:srgbClr val="4A5A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509760" y="2184617"/>
            <a:ext cx="4674600" cy="3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	和人類相比，機器能夠記住的資訊要多很多，在生活中偶爾會有突然想不起某件事的詳細情況，或是記得但是不確定是否正確的情況；在閱讀書籍時</a:t>
            </a:r>
            <a:r>
              <a:rPr lang="en-US" sz="2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也會有因為書本內容較為複雜，而有分不清故事情節的狀況。這個時候，我們可以透過這個系統來解決這個問題。</a:t>
            </a:r>
            <a:endParaRPr sz="20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3" name="Google Shape;183;p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17974" y="2336650"/>
            <a:ext cx="4620289" cy="308019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184" name="Google Shape;184;p4"/>
          <p:cNvSpPr txBox="1"/>
          <p:nvPr/>
        </p:nvSpPr>
        <p:spPr>
          <a:xfrm>
            <a:off x="5080337" y="602680"/>
            <a:ext cx="20313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主題發想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4" descr="想點子不用找人幫！5個方法，自己就能篩出好創意|經理人"/>
          <p:cNvPicPr preferRelativeResize="0"/>
          <p:nvPr/>
        </p:nvPicPr>
        <p:blipFill rotWithShape="1">
          <a:blip r:embed="rId4">
            <a:alphaModFix/>
          </a:blip>
          <a:srcRect l="3808" r="3818"/>
          <a:stretch/>
        </p:blipFill>
        <p:spPr>
          <a:xfrm>
            <a:off x="6017974" y="2119463"/>
            <a:ext cx="4620289" cy="346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/>
          <p:nvPr/>
        </p:nvSpPr>
        <p:spPr>
          <a:xfrm>
            <a:off x="5118675" y="3093394"/>
            <a:ext cx="1632181" cy="1632181"/>
          </a:xfrm>
          <a:prstGeom prst="ellipse">
            <a:avLst/>
          </a:prstGeom>
          <a:solidFill>
            <a:srgbClr val="C1CBD7"/>
          </a:solidFill>
          <a:ln w="508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7"/>
          <p:cNvGrpSpPr/>
          <p:nvPr/>
        </p:nvGrpSpPr>
        <p:grpSpPr>
          <a:xfrm>
            <a:off x="1941729" y="2404268"/>
            <a:ext cx="3198311" cy="1600437"/>
            <a:chOff x="1941729" y="2404268"/>
            <a:chExt cx="3198311" cy="1600437"/>
          </a:xfrm>
        </p:grpSpPr>
        <p:sp>
          <p:nvSpPr>
            <p:cNvPr id="192" name="Google Shape;192;p7"/>
            <p:cNvSpPr txBox="1"/>
            <p:nvPr/>
          </p:nvSpPr>
          <p:spPr>
            <a:xfrm>
              <a:off x="1941729" y="3235264"/>
              <a:ext cx="319831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網頁架構圖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 txBox="1"/>
            <p:nvPr/>
          </p:nvSpPr>
          <p:spPr>
            <a:xfrm>
              <a:off x="1941729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02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/>
        </p:nvSpPr>
        <p:spPr>
          <a:xfrm>
            <a:off x="4849503" y="602680"/>
            <a:ext cx="2492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網頁架構圖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8" descr="日程表&#10;&#10;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78427"/>
            <a:ext cx="12192000" cy="350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9"/>
          <p:cNvGrpSpPr/>
          <p:nvPr/>
        </p:nvGrpSpPr>
        <p:grpSpPr>
          <a:xfrm>
            <a:off x="1941729" y="2404268"/>
            <a:ext cx="3198311" cy="1600437"/>
            <a:chOff x="1941729" y="2404268"/>
            <a:chExt cx="3198311" cy="1600437"/>
          </a:xfrm>
        </p:grpSpPr>
        <p:sp>
          <p:nvSpPr>
            <p:cNvPr id="205" name="Google Shape;205;p9"/>
            <p:cNvSpPr txBox="1"/>
            <p:nvPr/>
          </p:nvSpPr>
          <p:spPr>
            <a:xfrm>
              <a:off x="1941729" y="3235264"/>
              <a:ext cx="319831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4A5A69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資料庫設計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1941729" y="2404268"/>
              <a:ext cx="2830181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sz="4400" b="0" i="0" u="none" strike="noStrike" cap="none">
                  <a:solidFill>
                    <a:srgbClr val="92A3B8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PART 03</a:t>
              </a:r>
              <a:endParaRPr sz="4400" b="0" i="0" u="none" strike="noStrike" cap="none">
                <a:solidFill>
                  <a:srgbClr val="92A3B8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/>
        </p:nvSpPr>
        <p:spPr>
          <a:xfrm>
            <a:off x="4849503" y="602680"/>
            <a:ext cx="2492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資料庫設計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" name="Google Shape;212;p10"/>
          <p:cNvGraphicFramePr/>
          <p:nvPr>
            <p:extLst>
              <p:ext uri="{D42A27DB-BD31-4B8C-83A1-F6EECF244321}">
                <p14:modId xmlns:p14="http://schemas.microsoft.com/office/powerpoint/2010/main" val="2487213607"/>
              </p:ext>
            </p:extLst>
          </p:nvPr>
        </p:nvGraphicFramePr>
        <p:xfrm>
          <a:off x="1756510" y="3898838"/>
          <a:ext cx="8679000" cy="1112550"/>
        </p:xfrm>
        <a:graphic>
          <a:graphicData uri="http://schemas.openxmlformats.org/drawingml/2006/table">
            <a:tbl>
              <a:tblPr firstRow="1" bandRow="1">
                <a:noFill/>
                <a:tableStyleId>{77C929B0-911C-4368-A648-41242BC0439A}</a:tableStyleId>
              </a:tblPr>
              <a:tblGrid>
                <a:gridCol w="21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欄位名稱</a:t>
                      </a:r>
                      <a:endParaRPr sz="1800" b="0" u="none" strike="noStrike" cap="none">
                        <a:latin typeface="SimHei"/>
                        <a:ea typeface="SimHei"/>
                        <a:cs typeface="SimHei"/>
                        <a:sym typeface="Sim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資料類型</a:t>
                      </a:r>
                      <a:endParaRPr sz="1800" b="0" u="none" strike="noStrike" cap="none">
                        <a:latin typeface="SimHei"/>
                        <a:ea typeface="SimHei"/>
                        <a:cs typeface="SimHei"/>
                        <a:sym typeface="Sim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長度</a:t>
                      </a:r>
                      <a:endParaRPr sz="1800" b="0" u="none" strike="noStrike" cap="none">
                        <a:latin typeface="SimHei"/>
                        <a:ea typeface="SimHei"/>
                        <a:cs typeface="SimHei"/>
                        <a:sym typeface="Sim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/>
                        <a:t>欄位説明</a:t>
                      </a:r>
                      <a:endParaRPr sz="1800" b="0" u="none" strike="noStrike" cap="none">
                        <a:latin typeface="SimHei"/>
                        <a:ea typeface="SimHei"/>
                        <a:cs typeface="SimHei"/>
                        <a:sym typeface="Sim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uid</a:t>
                      </a:r>
                      <a:endParaRPr sz="1800" b="0" i="1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sz="1800" b="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用戶編號，PK</a:t>
                      </a:r>
                      <a:endParaRPr sz="1800" b="0" i="0" u="none" strike="noStrike" cap="none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</a:t>
                      </a:r>
                      <a:endParaRPr sz="18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60</a:t>
                      </a:r>
                      <a:endParaRPr sz="1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 err="1">
                          <a:latin typeface="Microsoft YaHei"/>
                          <a:ea typeface="Microsoft YaHei"/>
                          <a:cs typeface="Microsoft YaHei"/>
                          <a:sym typeface="Microsoft YaHei"/>
                        </a:rPr>
                        <a:t>密碼</a:t>
                      </a:r>
                      <a:endParaRPr sz="1400" u="none" strike="noStrike" cap="none" dirty="0">
                        <a:latin typeface="Microsoft YaHei"/>
                        <a:ea typeface="Microsoft YaHei"/>
                        <a:cs typeface="Microsoft YaHei"/>
                        <a:sym typeface="Microsoft Ya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3" name="Google Shape;213;p10"/>
          <p:cNvSpPr txBox="1"/>
          <p:nvPr/>
        </p:nvSpPr>
        <p:spPr>
          <a:xfrm>
            <a:off x="1756510" y="3415205"/>
            <a:ext cx="60960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imHei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User( </a:t>
            </a:r>
            <a:r>
              <a:rPr lang="en-US" sz="1800" b="1" i="0" u="sng" strike="noStrike" cap="none" dirty="0" err="1">
                <a:solidFill>
                  <a:srgbClr val="00B0F0"/>
                </a:solidFill>
                <a:latin typeface="SimHei"/>
                <a:ea typeface="SimHei"/>
                <a:cs typeface="SimHei"/>
                <a:sym typeface="SimHei"/>
              </a:rPr>
              <a:t>uid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, password)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110" y="1426228"/>
            <a:ext cx="5819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/>
          <p:nvPr/>
        </p:nvSpPr>
        <p:spPr>
          <a:xfrm>
            <a:off x="4849503" y="602680"/>
            <a:ext cx="24929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4A5A69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資料庫設計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" name="Google Shape;220;p11"/>
          <p:cNvGraphicFramePr/>
          <p:nvPr>
            <p:extLst>
              <p:ext uri="{D42A27DB-BD31-4B8C-83A1-F6EECF244321}">
                <p14:modId xmlns:p14="http://schemas.microsoft.com/office/powerpoint/2010/main" val="2097393201"/>
              </p:ext>
            </p:extLst>
          </p:nvPr>
        </p:nvGraphicFramePr>
        <p:xfrm>
          <a:off x="1756510" y="3858083"/>
          <a:ext cx="8679000" cy="2225100"/>
        </p:xfrm>
        <a:graphic>
          <a:graphicData uri="http://schemas.openxmlformats.org/drawingml/2006/table">
            <a:tbl>
              <a:tblPr firstRow="1" bandRow="1">
                <a:noFill/>
                <a:tableStyleId>{77C929B0-911C-4368-A648-41242BC0439A}</a:tableStyleId>
              </a:tblPr>
              <a:tblGrid>
                <a:gridCol w="21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欄位名稱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資料類型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長度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SimHei"/>
                          <a:ea typeface="SimHei"/>
                          <a:cs typeface="SimHei"/>
                          <a:sym typeface="SimHei"/>
                        </a:rPr>
                        <a:t>欄位説明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uid</a:t>
                      </a:r>
                      <a:endParaRPr sz="1800" i="1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用戶編號，PFK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hid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i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問答編號，PFK</a:t>
                      </a:r>
                      <a:endParaRPr sz="1800" i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star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N/A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是否收藏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ques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問題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ans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300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答案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1" name="Google Shape;221;p11"/>
          <p:cNvSpPr txBox="1"/>
          <p:nvPr/>
        </p:nvSpPr>
        <p:spPr>
          <a:xfrm>
            <a:off x="1756510" y="3415205"/>
            <a:ext cx="6096000" cy="442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QA( </a:t>
            </a:r>
            <a:r>
              <a:rPr lang="en-US" sz="1800" b="1" i="0" u="sng" strike="noStrike" cap="none" dirty="0" err="1">
                <a:solidFill>
                  <a:srgbClr val="00B0F0"/>
                </a:solidFill>
                <a:latin typeface="SimHei"/>
                <a:ea typeface="SimHei"/>
                <a:cs typeface="SimHei"/>
                <a:sym typeface="SimHei"/>
              </a:rPr>
              <a:t>uid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, </a:t>
            </a:r>
            <a:r>
              <a:rPr lang="en-US" sz="1800" b="1" i="0" u="sng" strike="noStrike" cap="none" dirty="0">
                <a:solidFill>
                  <a:srgbClr val="00B0F0"/>
                </a:solidFill>
                <a:latin typeface="SimHei"/>
                <a:ea typeface="SimHei"/>
                <a:cs typeface="SimHei"/>
                <a:sym typeface="SimHei"/>
              </a:rPr>
              <a:t>hid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, star, ques,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ans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6110" y="1323985"/>
            <a:ext cx="581977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424</Words>
  <Application>Microsoft Office PowerPoint</Application>
  <PresentationFormat>宽屏</PresentationFormat>
  <Paragraphs>156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DFKai-SB</vt:lpstr>
      <vt:lpstr>SimHei</vt:lpstr>
      <vt:lpstr>Microsoft YaHei</vt:lpstr>
      <vt:lpstr>Microsoft YaHei</vt:lpstr>
      <vt:lpstr>Arial</vt:lpstr>
      <vt:lpstr>Calibri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</dc:creator>
  <cp:lastModifiedBy>佐东 乃加</cp:lastModifiedBy>
  <cp:revision>8</cp:revision>
  <dcterms:created xsi:type="dcterms:W3CDTF">2020-01-03T06:53:11Z</dcterms:created>
  <dcterms:modified xsi:type="dcterms:W3CDTF">2022-12-14T14:48:08Z</dcterms:modified>
</cp:coreProperties>
</file>